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4" r:id="rId6"/>
    <p:sldId id="295" r:id="rId7"/>
    <p:sldId id="276" r:id="rId8"/>
    <p:sldId id="270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8" r:id="rId18"/>
    <p:sldId id="289" r:id="rId19"/>
    <p:sldId id="290" r:id="rId20"/>
    <p:sldId id="291" r:id="rId21"/>
    <p:sldId id="292" r:id="rId22"/>
    <p:sldId id="285" r:id="rId23"/>
    <p:sldId id="287" r:id="rId24"/>
    <p:sldId id="293" r:id="rId25"/>
    <p:sldId id="286" r:id="rId26"/>
    <p:sldId id="294" r:id="rId27"/>
  </p:sldIdLst>
  <p:sldSz cx="12188825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8" autoAdjust="0"/>
    <p:restoredTop sz="68028"/>
  </p:normalViewPr>
  <p:slideViewPr>
    <p:cSldViewPr>
      <p:cViewPr varScale="1">
        <p:scale>
          <a:sx n="63" d="100"/>
          <a:sy n="63" d="100"/>
        </p:scale>
        <p:origin x="776" y="1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81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6B9C3-FC65-4A45-BE3D-4830EE5250E4}" type="datetime1">
              <a:rPr lang="pl-PL" smtClean="0"/>
              <a:t>23.05.2019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952C7A-7E00-43F8-B97B-93C6BD05C92E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97777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fetch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emitted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replay: 2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27592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declare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won’t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until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there’s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It’ll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same moment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cold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❄️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 hot🔥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that’s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exactly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do.</a:t>
            </a:r>
          </a:p>
          <a:p>
            <a:pPr fontAlgn="base"/>
            <a:endParaRPr lang="pl-PL" sz="12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the event .on(.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(“Hello”))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lost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listening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//0. How to reset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endParaRPr lang="pl-PL" sz="12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91269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last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47751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1 — 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the same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BehaviorSubject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1745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First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define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, in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cases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provide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in a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closure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performs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work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emits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observers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stored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for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future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use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but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NOT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executed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immediately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If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no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observers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yet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-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just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sits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waits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without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doing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anything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u="none" strike="noStrike" kern="1200" dirty="0">
              <a:solidFill>
                <a:schemeClr val="tx2"/>
              </a:solidFill>
              <a:effectLst/>
              <a:latin typeface="+mj-lt"/>
              <a:ea typeface="+mn-ea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model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subscription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use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operators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like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map,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filter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etc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process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emitted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Adding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operators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still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does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not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perform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work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-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you’re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just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creating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a “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more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specialized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”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out of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original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u="none" strike="noStrike" kern="1200" dirty="0">
              <a:solidFill>
                <a:schemeClr val="tx2"/>
              </a:solidFill>
              <a:effectLst/>
              <a:latin typeface="+mj-lt"/>
              <a:ea typeface="+mn-ea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Only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call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subscribe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(...)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method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“</a:t>
            </a:r>
            <a:r>
              <a:rPr lang="pl-PL" sz="1200" b="0" i="1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turn</a:t>
            </a:r>
            <a:r>
              <a:rPr lang="pl-PL" sz="1200" b="0" i="1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1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it</a:t>
            </a:r>
            <a:r>
              <a:rPr lang="pl-PL" sz="1200" b="0" i="1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”.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Calling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subscribe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(...)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will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actually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execute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provide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in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block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 in part 1 (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above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n-ea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7319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gets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 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located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Observable.create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{ ... }.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observation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emitted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onNext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 { ... }, 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onCompleted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 {...}, etc.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.&gt;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9708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610703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subscribeOn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operator -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 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1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executed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528849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place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anywhere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- the order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really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matter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4111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–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examples</a:t>
            </a:r>
            <a:endParaRPr lang="pl-PL" dirty="0">
              <a:latin typeface="Avenir Roman" panose="02000503020000020003" pitchFamily="2" charset="0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Can’t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error out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Observe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main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schedluer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schedulers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19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3114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Pt 1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62154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20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1859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21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021158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        It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occurred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the error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completed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event.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subjects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with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1 — 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ReplaySubject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the same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BehaviorSubject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616086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–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examples</a:t>
            </a:r>
            <a:endParaRPr lang="pl-PL" dirty="0">
              <a:latin typeface="Avenir Roman" panose="02000503020000020003" pitchFamily="2" charset="0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Can’t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error out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subject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Observe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main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schedluer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–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schedulers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Avenir Roman" panose="02000503020000020003" pitchFamily="2" charset="0"/>
                <a:ea typeface="+mn-ea"/>
                <a:cs typeface="+mn-cs"/>
              </a:rPr>
              <a:t>examples</a:t>
            </a: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Avenir Roman" panose="02000503020000020003" pitchFamily="2" charset="0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23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7926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Pt 2</a:t>
            </a:r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24334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6318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regardless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made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same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creation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seconds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Simply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activates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turns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subscribers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42397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you’re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Otherwise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notifications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6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86737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refcount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(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as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shortcut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disposal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differently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8663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logs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distinct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performed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twice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wasn’t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//0.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subscribtion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//1.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  //2.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.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(by: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DisposeBag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BONUS QUESTION: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one,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dipose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69;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printed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(6)?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 0.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as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rx.data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sends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onNext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onComplete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 1.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canceled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opportunity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finished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held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viewDidLoad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// 2.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Nope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do not want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dirty="0" err="1"/>
              <a:t>dispose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educational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manually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smell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as </a:t>
            </a:r>
            <a:r>
              <a:rPr lang="pl-PL" dirty="0" err="1"/>
              <a:t>DisposeBag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pl-PL" dirty="0" err="1"/>
              <a:t>takeUntil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operator,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8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7318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Using a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to re-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subscription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invoking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l-PL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Notice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one </a:t>
            </a:r>
            <a:r>
              <a:rPr lang="pl-PL" dirty="0" err="1"/>
              <a:t>Subscribed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pl-PL" dirty="0" err="1"/>
              <a:t>Disposed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 event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u="none" strike="noStrike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pl-PL" noProof="0" smtClean="0"/>
              <a:t>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65103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Widok chmur i błękitnego nieba z perspektywy osoby otoczonej szklanymi ścianami budynku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 dirty="0"/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FEEA1-D2FA-4D87-9F7D-97F4566887AB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10" name="Numer slajdu — symbol zastępczy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9B24-C938-4DC3-888C-4CCB7BF14778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6E1148-C6B0-4E4B-AB5D-EE7B9F65DE17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41ED49-53BB-4A45-9FD4-08A0D00E9D00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33993-1EF7-4333-84F5-BFF2AC721488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FBF28E-40C0-4A8B-BF15-4B640C02E851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BCF77-EF08-4ADD-9CA9-2BD2088B0CB5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355B5-24D8-4FA0-8BCB-6283249E21A2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B34204-5C4D-4355-8202-229A80FA8672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958A3-9A3F-4C63-871F-926EB533970E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69A0C-BD5A-49F1-8E14-EFC5048D745A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0BD398F-82E2-4D4A-8DAB-A585A42EE8B7}" type="datetime1">
              <a:rPr lang="pl-PL" noProof="0" smtClean="0"/>
              <a:t>23.05.2019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3F31473-23EB-4724-8B59-FE6D21D89FA4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 err="1"/>
              <a:t>RxSwift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/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2-3</a:t>
            </a:r>
            <a:br>
              <a:rPr lang="pl-PL" dirty="0"/>
            </a:br>
            <a:r>
              <a:rPr lang="pl-PL" dirty="0"/>
              <a:t>Network </a:t>
            </a:r>
            <a:r>
              <a:rPr lang="pl-PL" dirty="0" err="1"/>
              <a:t>Request</a:t>
            </a:r>
            <a:r>
              <a:rPr lang="pl-PL" dirty="0"/>
              <a:t> + </a:t>
            </a:r>
            <a:r>
              <a:rPr lang="pl-PL" dirty="0" err="1"/>
              <a:t>share</a:t>
            </a:r>
            <a:r>
              <a:rPr lang="pl-PL" dirty="0"/>
              <a:t>(replay: x)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public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func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share</a:t>
            </a:r>
            <a:endParaRPr lang="pl-PL" sz="3200" i="1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(replay: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Int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0, </a:t>
            </a:r>
          </a:p>
          <a:p>
            <a:pPr marL="0" indent="0" algn="ctr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RxSwift.SubjectLifetimeScope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.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whileConnected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) </a:t>
            </a: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-&gt;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RxSwift.Observable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&lt;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Self.E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3-1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dirty="0" err="1">
                <a:latin typeface="Avenir Roman" panose="02000503020000020003" pitchFamily="2" charset="0"/>
              </a:rPr>
              <a:t>There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are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three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commonly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used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subject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types</a:t>
            </a:r>
            <a:r>
              <a:rPr lang="pl-PL" dirty="0">
                <a:latin typeface="Avenir Roman" panose="02000503020000020003" pitchFamily="2" charset="0"/>
              </a:rPr>
              <a:t>. </a:t>
            </a:r>
            <a:r>
              <a:rPr lang="pl-PL" dirty="0" err="1">
                <a:latin typeface="Avenir Roman" panose="02000503020000020003" pitchFamily="2" charset="0"/>
              </a:rPr>
              <a:t>They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all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behave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almost</a:t>
            </a:r>
            <a:r>
              <a:rPr lang="pl-PL" dirty="0">
                <a:latin typeface="Avenir Roman" panose="02000503020000020003" pitchFamily="2" charset="0"/>
              </a:rPr>
              <a:t> the same with one </a:t>
            </a:r>
            <a:r>
              <a:rPr lang="pl-PL" dirty="0" err="1">
                <a:latin typeface="Avenir Roman" panose="02000503020000020003" pitchFamily="2" charset="0"/>
              </a:rPr>
              <a:t>difference</a:t>
            </a:r>
            <a:r>
              <a:rPr lang="pl-PL" dirty="0">
                <a:latin typeface="Avenir Roman" panose="02000503020000020003" pitchFamily="2" charset="0"/>
              </a:rPr>
              <a:t>: </a:t>
            </a:r>
            <a:r>
              <a:rPr lang="pl-PL" dirty="0" err="1">
                <a:latin typeface="Avenir Roman" panose="02000503020000020003" pitchFamily="2" charset="0"/>
              </a:rPr>
              <a:t>each</a:t>
            </a:r>
            <a:r>
              <a:rPr lang="pl-PL" dirty="0">
                <a:latin typeface="Avenir Roman" panose="02000503020000020003" pitchFamily="2" charset="0"/>
              </a:rPr>
              <a:t> one </a:t>
            </a:r>
            <a:r>
              <a:rPr lang="pl-PL" dirty="0" err="1">
                <a:latin typeface="Avenir Roman" panose="02000503020000020003" pitchFamily="2" charset="0"/>
              </a:rPr>
              <a:t>does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something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different</a:t>
            </a:r>
            <a:r>
              <a:rPr lang="pl-PL" dirty="0">
                <a:latin typeface="Avenir Roman" panose="02000503020000020003" pitchFamily="2" charset="0"/>
              </a:rPr>
              <a:t> with </a:t>
            </a:r>
            <a:r>
              <a:rPr lang="pl-PL" dirty="0" err="1">
                <a:latin typeface="Avenir Roman" panose="02000503020000020003" pitchFamily="2" charset="0"/>
              </a:rPr>
              <a:t>values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emitted</a:t>
            </a:r>
            <a:r>
              <a:rPr lang="pl-PL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before</a:t>
            </a:r>
            <a:r>
              <a:rPr lang="pl-PL" dirty="0">
                <a:latin typeface="Avenir Roman" panose="02000503020000020003" pitchFamily="2" charset="0"/>
              </a:rPr>
              <a:t> the </a:t>
            </a:r>
            <a:r>
              <a:rPr lang="pl-PL" dirty="0" err="1">
                <a:latin typeface="Avenir Roman" panose="02000503020000020003" pitchFamily="2" charset="0"/>
              </a:rPr>
              <a:t>subscription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happened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pPr marL="0" indent="0" algn="ctr">
              <a:buNone/>
            </a:pPr>
            <a:endParaRPr lang="pl-PL" dirty="0">
              <a:latin typeface="Avenir Roman" panose="02000503020000020003" pitchFamily="2" charset="0"/>
            </a:endParaRPr>
          </a:p>
          <a:p>
            <a:pPr marL="0" indent="0" algn="ctr">
              <a:buNone/>
            </a:pPr>
            <a:r>
              <a:rPr lang="pl-PL" i="1" dirty="0" err="1">
                <a:latin typeface="Avenir Roman" panose="02000503020000020003" pitchFamily="2" charset="0"/>
              </a:rPr>
              <a:t>Publish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subject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will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b="1" i="1" dirty="0" err="1">
                <a:latin typeface="Avenir Roman" panose="02000503020000020003" pitchFamily="2" charset="0"/>
              </a:rPr>
              <a:t>ignore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all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elements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that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were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emitted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before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subscribe</a:t>
            </a:r>
            <a:r>
              <a:rPr lang="pl-PL" i="1" dirty="0">
                <a:latin typeface="Avenir Roman" panose="02000503020000020003" pitchFamily="2" charset="0"/>
              </a:rPr>
              <a:t> </a:t>
            </a:r>
            <a:r>
              <a:rPr lang="pl-PL" i="1" dirty="0" err="1">
                <a:latin typeface="Avenir Roman" panose="02000503020000020003" pitchFamily="2" charset="0"/>
              </a:rPr>
              <a:t>have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happened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3-2</a:t>
            </a:r>
            <a:br>
              <a:rPr lang="pl-PL" dirty="0"/>
            </a:br>
            <a:r>
              <a:rPr lang="pl-PL" dirty="0" err="1"/>
              <a:t>Behavior</a:t>
            </a:r>
            <a:r>
              <a:rPr lang="pl-PL" dirty="0"/>
              <a:t>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i="1" dirty="0" err="1">
                <a:latin typeface="Avenir Roman" panose="02000503020000020003" pitchFamily="2" charset="0"/>
              </a:rPr>
              <a:t>Behavior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subject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will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repeat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only</a:t>
            </a:r>
            <a:r>
              <a:rPr lang="pl-PL" i="1" dirty="0">
                <a:latin typeface="Avenir Roman" panose="02000503020000020003" pitchFamily="2" charset="0"/>
              </a:rPr>
              <a:t> the one </a:t>
            </a:r>
            <a:r>
              <a:rPr lang="pl-PL" i="1" dirty="0" err="1">
                <a:latin typeface="Avenir Roman" panose="02000503020000020003" pitchFamily="2" charset="0"/>
              </a:rPr>
              <a:t>last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value</a:t>
            </a:r>
            <a:r>
              <a:rPr lang="pl-PL" i="1" dirty="0">
                <a:latin typeface="Avenir Roman" panose="02000503020000020003" pitchFamily="2" charset="0"/>
              </a:rPr>
              <a:t>. </a:t>
            </a:r>
            <a:r>
              <a:rPr lang="pl-PL" i="1" dirty="0" err="1">
                <a:latin typeface="Avenir Roman" panose="02000503020000020003" pitchFamily="2" charset="0"/>
              </a:rPr>
              <a:t>Moreover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it’s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initiated</a:t>
            </a:r>
            <a:r>
              <a:rPr lang="pl-PL" i="1" dirty="0">
                <a:latin typeface="Avenir Roman" panose="02000503020000020003" pitchFamily="2" charset="0"/>
              </a:rPr>
              <a:t> with a </a:t>
            </a:r>
            <a:r>
              <a:rPr lang="pl-PL" i="1" dirty="0" err="1">
                <a:latin typeface="Avenir Roman" panose="02000503020000020003" pitchFamily="2" charset="0"/>
              </a:rPr>
              <a:t>starting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value</a:t>
            </a:r>
            <a:r>
              <a:rPr lang="pl-PL" i="1" dirty="0">
                <a:latin typeface="Avenir Roman" panose="02000503020000020003" pitchFamily="2" charset="0"/>
              </a:rPr>
              <a:t>, </a:t>
            </a:r>
            <a:r>
              <a:rPr lang="pl-PL" i="1" dirty="0" err="1">
                <a:latin typeface="Avenir Roman" panose="02000503020000020003" pitchFamily="2" charset="0"/>
              </a:rPr>
              <a:t>unlike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other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subjects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3-3</a:t>
            </a:r>
            <a:br>
              <a:rPr lang="pl-PL" dirty="0"/>
            </a:br>
            <a:r>
              <a:rPr lang="pl-PL" dirty="0"/>
              <a:t>Replay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i="1" dirty="0">
                <a:latin typeface="Avenir Roman" panose="02000503020000020003" pitchFamily="2" charset="0"/>
              </a:rPr>
              <a:t>Replay </a:t>
            </a:r>
            <a:r>
              <a:rPr lang="pl-PL" i="1" dirty="0" err="1">
                <a:latin typeface="Avenir Roman" panose="02000503020000020003" pitchFamily="2" charset="0"/>
              </a:rPr>
              <a:t>subject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will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repeat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last</a:t>
            </a:r>
            <a:r>
              <a:rPr lang="pl-PL" i="1" dirty="0">
                <a:latin typeface="Avenir Roman" panose="02000503020000020003" pitchFamily="2" charset="0"/>
              </a:rPr>
              <a:t> N </a:t>
            </a:r>
            <a:r>
              <a:rPr lang="pl-PL" i="1" dirty="0" err="1">
                <a:latin typeface="Avenir Roman" panose="02000503020000020003" pitchFamily="2" charset="0"/>
              </a:rPr>
              <a:t>number</a:t>
            </a:r>
            <a:r>
              <a:rPr lang="pl-PL" i="1" dirty="0">
                <a:latin typeface="Avenir Roman" panose="02000503020000020003" pitchFamily="2" charset="0"/>
              </a:rPr>
              <a:t> of </a:t>
            </a:r>
            <a:r>
              <a:rPr lang="pl-PL" i="1" dirty="0" err="1">
                <a:latin typeface="Avenir Roman" panose="02000503020000020003" pitchFamily="2" charset="0"/>
              </a:rPr>
              <a:t>values</a:t>
            </a:r>
            <a:r>
              <a:rPr lang="pl-PL" i="1" dirty="0">
                <a:latin typeface="Avenir Roman" panose="02000503020000020003" pitchFamily="2" charset="0"/>
              </a:rPr>
              <a:t>, </a:t>
            </a:r>
            <a:r>
              <a:rPr lang="pl-PL" i="1" dirty="0" err="1">
                <a:latin typeface="Avenir Roman" panose="02000503020000020003" pitchFamily="2" charset="0"/>
              </a:rPr>
              <a:t>even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ones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before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subscription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happened</a:t>
            </a:r>
            <a:r>
              <a:rPr lang="pl-PL" i="1" dirty="0">
                <a:latin typeface="Avenir Roman" panose="02000503020000020003" pitchFamily="2" charset="0"/>
              </a:rPr>
              <a:t>. The N </a:t>
            </a:r>
            <a:r>
              <a:rPr lang="pl-PL" i="1" dirty="0" err="1">
                <a:latin typeface="Avenir Roman" panose="02000503020000020003" pitchFamily="2" charset="0"/>
              </a:rPr>
              <a:t>is</a:t>
            </a:r>
            <a:r>
              <a:rPr lang="pl-PL" i="1" dirty="0">
                <a:latin typeface="Avenir Roman" panose="02000503020000020003" pitchFamily="2" charset="0"/>
              </a:rPr>
              <a:t> the </a:t>
            </a:r>
            <a:r>
              <a:rPr lang="pl-PL" i="1" dirty="0" err="1">
                <a:latin typeface="Avenir Roman" panose="02000503020000020003" pitchFamily="2" charset="0"/>
              </a:rPr>
              <a:t>buffer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6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4</a:t>
            </a:r>
            <a:br>
              <a:rPr lang="pl-PL" dirty="0"/>
            </a:b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89D9E-BD3F-B041-918B-17C14E60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68" y="310820"/>
            <a:ext cx="6998518" cy="45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l-PL" dirty="0"/>
              <a:t>4</a:t>
            </a:r>
            <a:br>
              <a:rPr lang="pl-PL" dirty="0"/>
            </a:b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243DE-0E55-0A4D-8401-F6111797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076" y="116632"/>
            <a:ext cx="6360991" cy="45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4</a:t>
            </a:r>
            <a:br>
              <a:rPr lang="pl-PL" dirty="0"/>
            </a:br>
            <a:r>
              <a:rPr lang="pl-PL" dirty="0"/>
              <a:t>Replay </a:t>
            </a:r>
            <a:r>
              <a:rPr lang="pl-PL" dirty="0" err="1"/>
              <a:t>Subject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dirty="0" err="1"/>
              <a:t>There’s</a:t>
            </a:r>
            <a:r>
              <a:rPr lang="pl-PL" dirty="0"/>
              <a:t> a </a:t>
            </a:r>
            <a:r>
              <a:rPr lang="pl-PL" dirty="0" err="1"/>
              <a:t>bunch</a:t>
            </a:r>
            <a:r>
              <a:rPr lang="pl-PL" dirty="0"/>
              <a:t> of </a:t>
            </a:r>
            <a:r>
              <a:rPr lang="pl-PL" dirty="0" err="1"/>
              <a:t>predefined</a:t>
            </a:r>
            <a:r>
              <a:rPr lang="pl-PL" dirty="0"/>
              <a:t> </a:t>
            </a:r>
            <a:r>
              <a:rPr lang="pl-PL" dirty="0" err="1"/>
              <a:t>schedulers</a:t>
            </a:r>
            <a:r>
              <a:rPr lang="pl-PL" dirty="0"/>
              <a:t> (</a:t>
            </a:r>
            <a:r>
              <a:rPr lang="pl-PL" dirty="0" err="1"/>
              <a:t>different</a:t>
            </a:r>
            <a:r>
              <a:rPr lang="pl-PL" dirty="0"/>
              <a:t> SKM ;) ) </a:t>
            </a: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dirty="0"/>
              <a:t>In </a:t>
            </a:r>
            <a:r>
              <a:rPr lang="pl-PL" dirty="0" err="1"/>
              <a:t>examples</a:t>
            </a:r>
            <a:r>
              <a:rPr lang="pl-PL" dirty="0"/>
              <a:t> </a:t>
            </a:r>
            <a:r>
              <a:rPr lang="pl-PL" dirty="0" err="1"/>
              <a:t>we’ll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:</a:t>
            </a:r>
          </a:p>
          <a:p>
            <a:r>
              <a:rPr lang="pl-PL" b="1" dirty="0" err="1"/>
              <a:t>MainScheduler.instance</a:t>
            </a:r>
            <a:r>
              <a:rPr lang="pl-PL" dirty="0"/>
              <a:t> 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schedulers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on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and</a:t>
            </a:r>
          </a:p>
          <a:p>
            <a:r>
              <a:rPr lang="pl-PL" b="1" dirty="0" err="1"/>
              <a:t>ConcurrentDispatchQueueScheduler</a:t>
            </a:r>
            <a:r>
              <a:rPr lang="pl-PL" dirty="0"/>
              <a:t> 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GCD to </a:t>
            </a:r>
            <a:r>
              <a:rPr lang="pl-PL" dirty="0" err="1"/>
              <a:t>execute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on a </a:t>
            </a:r>
            <a:r>
              <a:rPr lang="pl-PL" dirty="0" err="1"/>
              <a:t>given</a:t>
            </a:r>
            <a:r>
              <a:rPr lang="pl-PL" dirty="0"/>
              <a:t> </a:t>
            </a:r>
            <a:r>
              <a:rPr lang="pl-PL" dirty="0" err="1"/>
              <a:t>queue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9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4-1</a:t>
            </a:r>
            <a:br>
              <a:rPr lang="pl-PL" dirty="0"/>
            </a:br>
            <a:r>
              <a:rPr lang="pl-PL" dirty="0" err="1"/>
              <a:t>subscribeOn</a:t>
            </a:r>
            <a:r>
              <a:rPr lang="pl-PL" dirty="0"/>
              <a:t> operator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584CE-E8D7-E443-A294-09CF08BD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92" y="285697"/>
            <a:ext cx="5631759" cy="27772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1E7A63B-BF6C-8F42-A7E8-DB8B95B0C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1674297"/>
            <a:ext cx="10287000" cy="4190999"/>
          </a:xfrm>
        </p:spPr>
        <p:txBody>
          <a:bodyPr anchor="ctr"/>
          <a:lstStyle/>
          <a:p>
            <a:pPr marL="0" indent="0">
              <a:buNone/>
            </a:pPr>
            <a:r>
              <a:rPr lang="pl-PL" dirty="0"/>
              <a:t>By </a:t>
            </a:r>
            <a:r>
              <a:rPr lang="pl-PL" dirty="0" err="1"/>
              <a:t>default</a:t>
            </a:r>
            <a:r>
              <a:rPr lang="pl-PL" dirty="0"/>
              <a:t> the </a:t>
            </a:r>
            <a:r>
              <a:rPr lang="pl-PL" dirty="0" err="1"/>
              <a:t>subscription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run on the same </a:t>
            </a:r>
            <a:r>
              <a:rPr lang="pl-PL" dirty="0" err="1"/>
              <a:t>thread</a:t>
            </a:r>
            <a:r>
              <a:rPr lang="pl-PL" dirty="0"/>
              <a:t> as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 </a:t>
            </a:r>
            <a:r>
              <a:rPr lang="pl-PL" dirty="0" err="1"/>
              <a:t>subscribe</a:t>
            </a:r>
            <a:r>
              <a:rPr lang="pl-PL" dirty="0"/>
              <a:t>() </a:t>
            </a:r>
            <a:r>
              <a:rPr lang="pl-PL" dirty="0" err="1"/>
              <a:t>except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the </a:t>
            </a:r>
            <a:r>
              <a:rPr lang="pl-PL" dirty="0" err="1"/>
              <a:t>context</a:t>
            </a:r>
            <a:r>
              <a:rPr lang="pl-PL" dirty="0"/>
              <a:t> by </a:t>
            </a:r>
            <a:r>
              <a:rPr lang="pl-PL" dirty="0" err="1"/>
              <a:t>using</a:t>
            </a:r>
            <a:r>
              <a:rPr lang="pl-PL" dirty="0"/>
              <a:t> </a:t>
            </a:r>
            <a:r>
              <a:rPr lang="pl-PL" dirty="0" err="1"/>
              <a:t>subscribeOn</a:t>
            </a:r>
            <a:r>
              <a:rPr lang="pl-PL" dirty="0"/>
              <a:t>(...).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4-2</a:t>
            </a:r>
            <a:br>
              <a:rPr lang="pl-PL" dirty="0"/>
            </a:br>
            <a:r>
              <a:rPr lang="pl-PL" dirty="0" err="1"/>
              <a:t>subscribeOn</a:t>
            </a:r>
            <a:r>
              <a:rPr lang="pl-PL" dirty="0"/>
              <a:t> operator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1E7A63B-BF6C-8F42-A7E8-DB8B95B0C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105" y="692696"/>
            <a:ext cx="10287000" cy="4190999"/>
          </a:xfrm>
        </p:spPr>
        <p:txBody>
          <a:bodyPr anchor="ctr"/>
          <a:lstStyle/>
          <a:p>
            <a:pPr marL="0" indent="0">
              <a:buNone/>
            </a:pPr>
            <a:r>
              <a:rPr lang="pl-PL" dirty="0"/>
              <a:t>In </a:t>
            </a:r>
            <a:r>
              <a:rPr lang="pl-PL" dirty="0" err="1"/>
              <a:t>earlier</a:t>
            </a:r>
            <a:r>
              <a:rPr lang="pl-PL" dirty="0"/>
              <a:t> </a:t>
            </a:r>
            <a:r>
              <a:rPr lang="pl-PL" dirty="0" err="1"/>
              <a:t>example</a:t>
            </a:r>
            <a:r>
              <a:rPr lang="pl-PL" dirty="0"/>
              <a:t> we </a:t>
            </a:r>
            <a:r>
              <a:rPr lang="pl-PL" dirty="0" err="1"/>
              <a:t>switched</a:t>
            </a:r>
            <a:r>
              <a:rPr lang="pl-PL" dirty="0"/>
              <a:t> </a:t>
            </a:r>
            <a:r>
              <a:rPr lang="pl-PL" dirty="0" err="1"/>
              <a:t>subscription</a:t>
            </a:r>
            <a:r>
              <a:rPr lang="pl-PL" dirty="0"/>
              <a:t> to a </a:t>
            </a:r>
            <a:r>
              <a:rPr lang="pl-PL" dirty="0" err="1"/>
              <a:t>background</a:t>
            </a:r>
            <a:r>
              <a:rPr lang="pl-PL" dirty="0"/>
              <a:t> </a:t>
            </a:r>
            <a:r>
              <a:rPr lang="pl-PL" dirty="0" err="1"/>
              <a:t>queue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blocking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 </a:t>
            </a:r>
          </a:p>
          <a:p>
            <a:pPr marL="0" indent="0">
              <a:buNone/>
            </a:pPr>
            <a:r>
              <a:rPr lang="pl-PL" dirty="0"/>
              <a:t>But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in </a:t>
            </a:r>
            <a:r>
              <a:rPr lang="pl-PL" dirty="0" err="1"/>
              <a:t>fact</a:t>
            </a:r>
            <a:r>
              <a:rPr lang="pl-PL" dirty="0"/>
              <a:t> want </a:t>
            </a:r>
            <a:r>
              <a:rPr lang="pl-PL" dirty="0" err="1"/>
              <a:t>is</a:t>
            </a:r>
            <a:r>
              <a:rPr lang="pl-PL" dirty="0"/>
              <a:t> to run the </a:t>
            </a:r>
            <a:r>
              <a:rPr lang="pl-PL" dirty="0" err="1"/>
              <a:t>code</a:t>
            </a:r>
            <a:r>
              <a:rPr lang="pl-PL" dirty="0"/>
              <a:t> in </a:t>
            </a:r>
            <a:r>
              <a:rPr lang="pl-PL" dirty="0" err="1"/>
              <a:t>onNext</a:t>
            </a:r>
            <a:r>
              <a:rPr lang="pl-PL" dirty="0"/>
              <a:t> { .. } on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update the </a:t>
            </a:r>
            <a:r>
              <a:rPr lang="pl-PL" dirty="0" err="1"/>
              <a:t>app’s</a:t>
            </a:r>
            <a:r>
              <a:rPr lang="pl-PL" dirty="0"/>
              <a:t> UI.</a:t>
            </a: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achieve</a:t>
            </a:r>
            <a:r>
              <a:rPr lang="pl-PL" dirty="0"/>
              <a:t> by </a:t>
            </a:r>
            <a:r>
              <a:rPr lang="pl-PL" dirty="0" err="1"/>
              <a:t>using</a:t>
            </a:r>
            <a:r>
              <a:rPr lang="pl-PL" dirty="0"/>
              <a:t> the </a:t>
            </a:r>
            <a:r>
              <a:rPr lang="pl-PL" dirty="0" err="1"/>
              <a:t>observeOn</a:t>
            </a:r>
            <a:r>
              <a:rPr lang="pl-PL" dirty="0"/>
              <a:t> operator. </a:t>
            </a:r>
            <a:endParaRPr lang="en-US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i="1" dirty="0" err="1">
                <a:latin typeface="Avenir Roman" panose="02000503020000020003" pitchFamily="2" charset="0"/>
              </a:rPr>
              <a:t>Its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intention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is</a:t>
            </a:r>
            <a:r>
              <a:rPr lang="pl-PL" i="1" dirty="0">
                <a:latin typeface="Avenir Roman" panose="02000503020000020003" pitchFamily="2" charset="0"/>
              </a:rPr>
              <a:t> to </a:t>
            </a:r>
            <a:r>
              <a:rPr lang="pl-PL" i="1" dirty="0" err="1">
                <a:latin typeface="Avenir Roman" panose="02000503020000020003" pitchFamily="2" charset="0"/>
              </a:rPr>
              <a:t>provide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an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intuitive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way</a:t>
            </a:r>
            <a:r>
              <a:rPr lang="pl-PL" i="1" dirty="0">
                <a:latin typeface="Avenir Roman" panose="02000503020000020003" pitchFamily="2" charset="0"/>
              </a:rPr>
              <a:t> to </a:t>
            </a:r>
            <a:r>
              <a:rPr lang="pl-PL" i="1" dirty="0" err="1">
                <a:latin typeface="Avenir Roman" panose="02000503020000020003" pitchFamily="2" charset="0"/>
              </a:rPr>
              <a:t>write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reactive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code</a:t>
            </a:r>
            <a:r>
              <a:rPr lang="pl-PL" i="1" dirty="0">
                <a:latin typeface="Avenir Roman" panose="02000503020000020003" pitchFamily="2" charset="0"/>
              </a:rPr>
              <a:t> in the UI </a:t>
            </a:r>
            <a:r>
              <a:rPr lang="pl-PL" i="1" dirty="0" err="1">
                <a:latin typeface="Avenir Roman" panose="02000503020000020003" pitchFamily="2" charset="0"/>
              </a:rPr>
              <a:t>layer</a:t>
            </a:r>
            <a:r>
              <a:rPr lang="pl-PL" i="1" dirty="0">
                <a:latin typeface="Avenir Roman" panose="02000503020000020003" pitchFamily="2" charset="0"/>
              </a:rPr>
              <a:t>, </a:t>
            </a:r>
            <a:r>
              <a:rPr lang="pl-PL" i="1" dirty="0" err="1">
                <a:latin typeface="Avenir Roman" panose="02000503020000020003" pitchFamily="2" charset="0"/>
              </a:rPr>
              <a:t>or</a:t>
            </a:r>
            <a:r>
              <a:rPr lang="pl-PL" i="1" dirty="0">
                <a:latin typeface="Avenir Roman" panose="02000503020000020003" pitchFamily="2" charset="0"/>
              </a:rPr>
              <a:t> for </a:t>
            </a:r>
            <a:r>
              <a:rPr lang="pl-PL" i="1" dirty="0" err="1">
                <a:latin typeface="Avenir Roman" panose="02000503020000020003" pitchFamily="2" charset="0"/>
              </a:rPr>
              <a:t>any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case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where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you</a:t>
            </a:r>
            <a:r>
              <a:rPr lang="pl-PL" i="1" dirty="0">
                <a:latin typeface="Avenir Roman" panose="02000503020000020003" pitchFamily="2" charset="0"/>
              </a:rPr>
              <a:t> want to model a </a:t>
            </a:r>
            <a:r>
              <a:rPr lang="pl-PL" i="1" dirty="0" err="1">
                <a:latin typeface="Avenir Roman" panose="02000503020000020003" pitchFamily="2" charset="0"/>
              </a:rPr>
              <a:t>stream</a:t>
            </a:r>
            <a:r>
              <a:rPr lang="pl-PL" i="1" dirty="0">
                <a:latin typeface="Avenir Roman" panose="02000503020000020003" pitchFamily="2" charset="0"/>
              </a:rPr>
              <a:t> of data </a:t>
            </a:r>
            <a:r>
              <a:rPr lang="pl-PL" i="1" dirty="0" err="1">
                <a:latin typeface="Avenir Roman" panose="02000503020000020003" pitchFamily="2" charset="0"/>
              </a:rPr>
              <a:t>Driving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your</a:t>
            </a:r>
            <a:r>
              <a:rPr lang="pl-PL" i="1" dirty="0">
                <a:latin typeface="Avenir Roman" panose="02000503020000020003" pitchFamily="2" charset="0"/>
              </a:rPr>
              <a:t> </a:t>
            </a:r>
            <a:r>
              <a:rPr lang="pl-PL" i="1" dirty="0" err="1">
                <a:latin typeface="Avenir Roman" panose="02000503020000020003" pitchFamily="2" charset="0"/>
              </a:rPr>
              <a:t>application</a:t>
            </a:r>
            <a:r>
              <a:rPr lang="pl-PL" i="1" dirty="0">
                <a:latin typeface="Avenir Roman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side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effects</a:t>
            </a:r>
            <a:r>
              <a:rPr lang="pl-PL" dirty="0">
                <a:latin typeface="Avenir Roman" panose="02000503020000020003" pitchFamily="2" charset="0"/>
              </a:rPr>
              <a:t> (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(replay: 1, </a:t>
            </a:r>
            <a:r>
              <a:rPr lang="pl-PL" dirty="0" err="1">
                <a:latin typeface="Avenir Roman" panose="02000503020000020003" pitchFamily="2" charset="0"/>
              </a:rPr>
              <a:t>scope</a:t>
            </a:r>
            <a:r>
              <a:rPr lang="pl-PL" dirty="0">
                <a:latin typeface="Avenir Roman" panose="02000503020000020003" pitchFamily="2" charset="0"/>
              </a:rPr>
              <a:t>: .</a:t>
            </a:r>
            <a:r>
              <a:rPr lang="pl-PL" dirty="0" err="1">
                <a:latin typeface="Avenir Roman" panose="02000503020000020003" pitchFamily="2" charset="0"/>
              </a:rPr>
              <a:t>whileConnected</a:t>
            </a:r>
            <a:r>
              <a:rPr lang="pl-PL" dirty="0">
                <a:latin typeface="Avenir Roman" panose="02000503020000020003" pitchFamily="2" charset="0"/>
              </a:rPr>
              <a:t>)).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Can't</a:t>
            </a:r>
            <a:r>
              <a:rPr lang="pl-PL" dirty="0">
                <a:latin typeface="Avenir Roman" panose="02000503020000020003" pitchFamily="2" charset="0"/>
              </a:rPr>
              <a:t> error out.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Observe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occurs</a:t>
            </a:r>
            <a:r>
              <a:rPr lang="pl-PL" dirty="0">
                <a:latin typeface="Avenir Roman" panose="02000503020000020003" pitchFamily="2" charset="0"/>
              </a:rPr>
              <a:t> on </a:t>
            </a:r>
            <a:r>
              <a:rPr lang="pl-PL" dirty="0" err="1">
                <a:latin typeface="Avenir Roman" panose="02000503020000020003" pitchFamily="2" charset="0"/>
              </a:rPr>
              <a:t>main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scheduler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68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Agenda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lvl="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Cold</a:t>
            </a:r>
            <a:r>
              <a:rPr lang="pl-PL" dirty="0">
                <a:latin typeface="Avenir Roman" panose="02000503020000020003" pitchFamily="2" charset="0"/>
              </a:rPr>
              <a:t> and Hot </a:t>
            </a:r>
            <a:r>
              <a:rPr lang="pl-PL" dirty="0" err="1">
                <a:latin typeface="Avenir Roman" panose="02000503020000020003" pitchFamily="2" charset="0"/>
              </a:rPr>
              <a:t>Observables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Publish</a:t>
            </a:r>
            <a:r>
              <a:rPr lang="pl-PL" dirty="0">
                <a:latin typeface="Avenir Roman" panose="02000503020000020003" pitchFamily="2" charset="0"/>
              </a:rPr>
              <a:t>, Connect, </a:t>
            </a:r>
            <a:r>
              <a:rPr lang="pl-PL" dirty="0" err="1">
                <a:latin typeface="Avenir Roman" panose="02000503020000020003" pitchFamily="2" charset="0"/>
              </a:rPr>
              <a:t>RefCount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,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(replay: x)</a:t>
            </a: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Subjects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Division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reacting</a:t>
            </a:r>
            <a:r>
              <a:rPr lang="pl-PL" dirty="0">
                <a:latin typeface="Avenir Roman" panose="02000503020000020003" pitchFamily="2" charset="0"/>
              </a:rPr>
              <a:t> to </a:t>
            </a:r>
            <a:r>
              <a:rPr lang="pl-PL" dirty="0" err="1">
                <a:latin typeface="Avenir Roman" panose="02000503020000020003" pitchFamily="2" charset="0"/>
              </a:rPr>
              <a:t>Errors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pl-PL" dirty="0">
                <a:latin typeface="Avenir Roman" panose="02000503020000020003" pitchFamily="2" charset="0"/>
              </a:rPr>
              <a:t>Driver</a:t>
            </a: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Signal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1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b="1" dirty="0" err="1"/>
              <a:t>Why</a:t>
            </a:r>
            <a:r>
              <a:rPr lang="pl-PL" b="1" dirty="0"/>
              <a:t>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it</a:t>
            </a:r>
            <a:r>
              <a:rPr lang="pl-PL" b="1" dirty="0"/>
              <a:t> </a:t>
            </a:r>
            <a:r>
              <a:rPr lang="pl-PL" b="1" dirty="0" err="1"/>
              <a:t>named</a:t>
            </a:r>
            <a:r>
              <a:rPr lang="pl-PL" b="1" dirty="0"/>
              <a:t> Driver</a:t>
            </a:r>
          </a:p>
          <a:p>
            <a:pPr marL="0" indent="0">
              <a:buNone/>
            </a:pP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intended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was to model </a:t>
            </a:r>
            <a:r>
              <a:rPr lang="pl-PL" dirty="0" err="1"/>
              <a:t>sequences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drive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 err="1"/>
              <a:t>E.g</a:t>
            </a:r>
            <a:r>
              <a:rPr lang="pl-PL" dirty="0"/>
              <a:t>.</a:t>
            </a:r>
          </a:p>
          <a:p>
            <a:r>
              <a:rPr lang="pl-PL" dirty="0"/>
              <a:t>Drive UI from </a:t>
            </a:r>
            <a:r>
              <a:rPr lang="pl-PL" dirty="0" err="1"/>
              <a:t>CoreData</a:t>
            </a:r>
            <a:r>
              <a:rPr lang="pl-PL" dirty="0"/>
              <a:t> model.</a:t>
            </a:r>
          </a:p>
          <a:p>
            <a:r>
              <a:rPr lang="pl-PL" dirty="0"/>
              <a:t>Drive UI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from </a:t>
            </a:r>
            <a:r>
              <a:rPr lang="pl-PL" dirty="0" err="1"/>
              <a:t>other</a:t>
            </a:r>
            <a:r>
              <a:rPr lang="pl-PL" dirty="0"/>
              <a:t> UI </a:t>
            </a:r>
            <a:r>
              <a:rPr lang="pl-PL" dirty="0" err="1"/>
              <a:t>elements</a:t>
            </a:r>
            <a:r>
              <a:rPr lang="pl-PL" dirty="0"/>
              <a:t> (</a:t>
            </a:r>
            <a:r>
              <a:rPr lang="pl-PL" dirty="0" err="1"/>
              <a:t>bindings</a:t>
            </a:r>
            <a:r>
              <a:rPr lang="pl-PL" dirty="0"/>
              <a:t>). ...</a:t>
            </a:r>
          </a:p>
        </p:txBody>
      </p:sp>
    </p:spTree>
    <p:extLst>
      <p:ext uri="{BB962C8B-B14F-4D97-AF65-F5344CB8AC3E}">
        <p14:creationId xmlns:p14="http://schemas.microsoft.com/office/powerpoint/2010/main" val="8716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5-1,2</a:t>
            </a:r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404664"/>
            <a:ext cx="10971372" cy="45441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l-PL" sz="3200" dirty="0" err="1"/>
              <a:t>So</a:t>
            </a:r>
            <a:r>
              <a:rPr lang="pl-PL" sz="3200" dirty="0"/>
              <a:t>, </a:t>
            </a:r>
            <a:r>
              <a:rPr lang="pl-PL" sz="3200" dirty="0" err="1"/>
              <a:t>what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the </a:t>
            </a:r>
            <a:r>
              <a:rPr lang="pl-PL" sz="3200" dirty="0" err="1"/>
              <a:t>problems</a:t>
            </a:r>
            <a:r>
              <a:rPr lang="pl-PL" sz="3200" dirty="0"/>
              <a:t> with </a:t>
            </a:r>
            <a:r>
              <a:rPr lang="pl-PL" sz="3200" dirty="0" err="1"/>
              <a:t>this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?:</a:t>
            </a:r>
          </a:p>
          <a:p>
            <a:r>
              <a:rPr lang="pl-PL" sz="3200" dirty="0" err="1"/>
              <a:t>If</a:t>
            </a:r>
            <a:r>
              <a:rPr lang="pl-PL" sz="3200" dirty="0"/>
              <a:t> the </a:t>
            </a:r>
            <a:r>
              <a:rPr lang="pl-PL" sz="3200" dirty="0" err="1"/>
              <a:t>fetchAutoCompleteItems</a:t>
            </a:r>
            <a:r>
              <a:rPr lang="pl-PL" sz="3200" dirty="0"/>
              <a:t> </a:t>
            </a:r>
            <a:r>
              <a:rPr lang="pl-PL" sz="3200" dirty="0" err="1"/>
              <a:t>observable</a:t>
            </a:r>
            <a:r>
              <a:rPr lang="pl-PL" sz="3200" dirty="0"/>
              <a:t> </a:t>
            </a:r>
            <a:r>
              <a:rPr lang="pl-PL" sz="3200" dirty="0" err="1"/>
              <a:t>sequence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 out (</a:t>
            </a:r>
            <a:r>
              <a:rPr lang="pl-PL" sz="3200" dirty="0" err="1"/>
              <a:t>connection</a:t>
            </a:r>
            <a:r>
              <a:rPr lang="pl-PL" sz="3200" dirty="0"/>
              <a:t> </a:t>
            </a:r>
            <a:r>
              <a:rPr lang="pl-PL" sz="3200" dirty="0" err="1"/>
              <a:t>failed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parsing</a:t>
            </a:r>
            <a:r>
              <a:rPr lang="pl-PL" sz="3200" dirty="0"/>
              <a:t> error), </a:t>
            </a:r>
            <a:r>
              <a:rPr lang="pl-PL" sz="3200" dirty="0" err="1"/>
              <a:t>this</a:t>
            </a:r>
            <a:r>
              <a:rPr lang="pl-PL" sz="3200" dirty="0"/>
              <a:t> error </a:t>
            </a:r>
            <a:r>
              <a:rPr lang="pl-PL" sz="3200" dirty="0" err="1"/>
              <a:t>would</a:t>
            </a:r>
            <a:r>
              <a:rPr lang="pl-PL" sz="3200" dirty="0"/>
              <a:t> </a:t>
            </a:r>
            <a:r>
              <a:rPr lang="pl-PL" sz="3200" dirty="0" err="1"/>
              <a:t>unbind</a:t>
            </a:r>
            <a:r>
              <a:rPr lang="pl-PL" sz="3200" dirty="0"/>
              <a:t> </a:t>
            </a:r>
            <a:r>
              <a:rPr lang="pl-PL" sz="3200" dirty="0" err="1"/>
              <a:t>everything</a:t>
            </a:r>
            <a:r>
              <a:rPr lang="pl-PL" sz="3200" dirty="0"/>
              <a:t> and the UI </a:t>
            </a:r>
            <a:r>
              <a:rPr lang="pl-PL" sz="3200" dirty="0" err="1"/>
              <a:t>wouldn't</a:t>
            </a:r>
            <a:r>
              <a:rPr lang="pl-PL" sz="3200" dirty="0"/>
              <a:t> </a:t>
            </a:r>
            <a:r>
              <a:rPr lang="pl-PL" sz="3200" dirty="0" err="1"/>
              <a:t>respond</a:t>
            </a:r>
            <a:r>
              <a:rPr lang="pl-PL" sz="3200" dirty="0"/>
              <a:t> </a:t>
            </a:r>
            <a:r>
              <a:rPr lang="pl-PL" sz="3200" dirty="0" err="1"/>
              <a:t>any</a:t>
            </a:r>
            <a:r>
              <a:rPr lang="pl-PL" sz="3200" dirty="0"/>
              <a:t> </a:t>
            </a:r>
            <a:r>
              <a:rPr lang="pl-PL" sz="3200" dirty="0" err="1"/>
              <a:t>more</a:t>
            </a:r>
            <a:r>
              <a:rPr lang="pl-PL" sz="3200" dirty="0"/>
              <a:t> to </a:t>
            </a:r>
            <a:r>
              <a:rPr lang="pl-PL" sz="3200" dirty="0" err="1"/>
              <a:t>new</a:t>
            </a:r>
            <a:r>
              <a:rPr lang="pl-PL" sz="3200" dirty="0"/>
              <a:t> </a:t>
            </a:r>
            <a:r>
              <a:rPr lang="pl-PL" sz="3200" dirty="0" err="1"/>
              <a:t>queries</a:t>
            </a:r>
            <a:r>
              <a:rPr lang="pl-PL" sz="3200" dirty="0"/>
              <a:t>.</a:t>
            </a:r>
          </a:p>
          <a:p>
            <a:r>
              <a:rPr lang="pl-PL" sz="3200" dirty="0" err="1"/>
              <a:t>If</a:t>
            </a:r>
            <a:r>
              <a:rPr lang="pl-PL" sz="3200" dirty="0"/>
              <a:t> </a:t>
            </a:r>
            <a:r>
              <a:rPr lang="pl-PL" sz="3200" dirty="0" err="1"/>
              <a:t>fetchAutoCompleteItems</a:t>
            </a:r>
            <a:r>
              <a:rPr lang="pl-PL" sz="3200" dirty="0"/>
              <a:t> </a:t>
            </a:r>
            <a:r>
              <a:rPr lang="pl-PL" sz="3200" dirty="0" err="1"/>
              <a:t>returns</a:t>
            </a:r>
            <a:r>
              <a:rPr lang="pl-PL" sz="3200" dirty="0"/>
              <a:t> </a:t>
            </a:r>
            <a:r>
              <a:rPr lang="pl-PL" sz="3200" dirty="0" err="1"/>
              <a:t>results</a:t>
            </a:r>
            <a:r>
              <a:rPr lang="pl-PL" sz="3200" dirty="0"/>
              <a:t> on </a:t>
            </a:r>
            <a:r>
              <a:rPr lang="pl-PL" sz="3200" dirty="0" err="1"/>
              <a:t>some</a:t>
            </a:r>
            <a:r>
              <a:rPr lang="pl-PL" sz="3200" dirty="0"/>
              <a:t> </a:t>
            </a:r>
            <a:r>
              <a:rPr lang="pl-PL" sz="3200" dirty="0" err="1"/>
              <a:t>background</a:t>
            </a:r>
            <a:r>
              <a:rPr lang="pl-PL" sz="3200" dirty="0"/>
              <a:t> </a:t>
            </a:r>
            <a:r>
              <a:rPr lang="pl-PL" sz="3200" dirty="0" err="1"/>
              <a:t>thread</a:t>
            </a:r>
            <a:r>
              <a:rPr lang="pl-PL" sz="3200" dirty="0"/>
              <a:t>, </a:t>
            </a:r>
            <a:r>
              <a:rPr lang="pl-PL" sz="3200" dirty="0" err="1"/>
              <a:t>results</a:t>
            </a:r>
            <a:r>
              <a:rPr lang="pl-PL" sz="3200" dirty="0"/>
              <a:t> </a:t>
            </a:r>
            <a:r>
              <a:rPr lang="pl-PL" sz="3200" dirty="0" err="1"/>
              <a:t>would</a:t>
            </a:r>
            <a:r>
              <a:rPr lang="pl-PL" sz="3200" dirty="0"/>
              <a:t> be </a:t>
            </a:r>
            <a:r>
              <a:rPr lang="pl-PL" sz="3200" dirty="0" err="1"/>
              <a:t>bound</a:t>
            </a:r>
            <a:r>
              <a:rPr lang="pl-PL" sz="3200" dirty="0"/>
              <a:t> to UI </a:t>
            </a:r>
            <a:r>
              <a:rPr lang="pl-PL" sz="3200" dirty="0" err="1"/>
              <a:t>elements</a:t>
            </a:r>
            <a:r>
              <a:rPr lang="pl-PL" sz="3200" dirty="0"/>
              <a:t> from a </a:t>
            </a:r>
            <a:r>
              <a:rPr lang="pl-PL" sz="3200" dirty="0" err="1"/>
              <a:t>background</a:t>
            </a:r>
            <a:r>
              <a:rPr lang="pl-PL" sz="3200" dirty="0"/>
              <a:t> </a:t>
            </a:r>
            <a:r>
              <a:rPr lang="pl-PL" sz="3200" dirty="0" err="1"/>
              <a:t>thread</a:t>
            </a:r>
            <a:r>
              <a:rPr lang="pl-PL" sz="3200" dirty="0"/>
              <a:t> </a:t>
            </a:r>
            <a:r>
              <a:rPr lang="pl-PL" sz="3200" dirty="0" err="1"/>
              <a:t>which</a:t>
            </a:r>
            <a:r>
              <a:rPr lang="pl-PL" sz="3200" dirty="0"/>
              <a:t> </a:t>
            </a:r>
            <a:r>
              <a:rPr lang="pl-PL" sz="3200" dirty="0" err="1"/>
              <a:t>could</a:t>
            </a:r>
            <a:r>
              <a:rPr lang="pl-PL" sz="3200" dirty="0"/>
              <a:t> </a:t>
            </a:r>
            <a:r>
              <a:rPr lang="pl-PL" sz="3200" dirty="0" err="1"/>
              <a:t>cause</a:t>
            </a:r>
            <a:r>
              <a:rPr lang="pl-PL" sz="3200" dirty="0"/>
              <a:t> non-</a:t>
            </a:r>
            <a:r>
              <a:rPr lang="pl-PL" sz="3200" dirty="0" err="1"/>
              <a:t>deterministic</a:t>
            </a:r>
            <a:r>
              <a:rPr lang="pl-PL" sz="3200" dirty="0"/>
              <a:t> </a:t>
            </a:r>
            <a:r>
              <a:rPr lang="pl-PL" sz="3200" dirty="0" err="1"/>
              <a:t>crashes</a:t>
            </a:r>
            <a:r>
              <a:rPr lang="pl-PL" sz="3200" dirty="0"/>
              <a:t>.</a:t>
            </a:r>
          </a:p>
          <a:p>
            <a:r>
              <a:rPr lang="pl-PL" sz="3200" dirty="0" err="1"/>
              <a:t>Results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bound</a:t>
            </a:r>
            <a:r>
              <a:rPr lang="pl-PL" sz="3200" dirty="0"/>
              <a:t> to </a:t>
            </a:r>
            <a:r>
              <a:rPr lang="pl-PL" sz="3200" dirty="0" err="1"/>
              <a:t>two</a:t>
            </a:r>
            <a:r>
              <a:rPr lang="pl-PL" sz="3200" dirty="0"/>
              <a:t> UI </a:t>
            </a:r>
            <a:r>
              <a:rPr lang="pl-PL" sz="3200" dirty="0" err="1"/>
              <a:t>elements</a:t>
            </a:r>
            <a:r>
              <a:rPr lang="pl-PL" sz="3200" dirty="0"/>
              <a:t>, </a:t>
            </a:r>
            <a:r>
              <a:rPr lang="pl-PL" sz="3200" dirty="0" err="1"/>
              <a:t>which</a:t>
            </a:r>
            <a:r>
              <a:rPr lang="pl-PL" sz="3200" dirty="0"/>
              <a:t> </a:t>
            </a:r>
            <a:r>
              <a:rPr lang="pl-PL" sz="3200" dirty="0" err="1"/>
              <a:t>means</a:t>
            </a:r>
            <a:r>
              <a:rPr lang="pl-PL" sz="3200" dirty="0"/>
              <a:t> </a:t>
            </a:r>
            <a:r>
              <a:rPr lang="pl-PL" sz="3200" dirty="0" err="1"/>
              <a:t>that</a:t>
            </a:r>
            <a:r>
              <a:rPr lang="pl-PL" sz="3200" dirty="0"/>
              <a:t> for </a:t>
            </a:r>
            <a:r>
              <a:rPr lang="pl-PL" sz="3200" dirty="0" err="1"/>
              <a:t>each</a:t>
            </a:r>
            <a:r>
              <a:rPr lang="pl-PL" sz="3200" dirty="0"/>
              <a:t> </a:t>
            </a:r>
            <a:r>
              <a:rPr lang="pl-PL" sz="3200" dirty="0" err="1"/>
              <a:t>user</a:t>
            </a:r>
            <a:r>
              <a:rPr lang="pl-PL" sz="3200" dirty="0"/>
              <a:t> </a:t>
            </a:r>
            <a:r>
              <a:rPr lang="pl-PL" sz="3200" dirty="0" err="1"/>
              <a:t>query</a:t>
            </a:r>
            <a:r>
              <a:rPr lang="pl-PL" sz="3200" dirty="0"/>
              <a:t>, </a:t>
            </a:r>
            <a:r>
              <a:rPr lang="pl-PL" sz="3200" dirty="0" err="1"/>
              <a:t>two</a:t>
            </a:r>
            <a:r>
              <a:rPr lang="pl-PL" sz="3200" dirty="0"/>
              <a:t> HTTP </a:t>
            </a:r>
            <a:r>
              <a:rPr lang="pl-PL" sz="3200" dirty="0" err="1"/>
              <a:t>requests</a:t>
            </a:r>
            <a:r>
              <a:rPr lang="pl-PL" sz="3200" dirty="0"/>
              <a:t> </a:t>
            </a:r>
            <a:r>
              <a:rPr lang="pl-PL" sz="3200" dirty="0" err="1"/>
              <a:t>would</a:t>
            </a:r>
            <a:r>
              <a:rPr lang="pl-PL" sz="3200" dirty="0"/>
              <a:t> be </a:t>
            </a:r>
            <a:r>
              <a:rPr lang="pl-PL" sz="3200" dirty="0" err="1"/>
              <a:t>made</a:t>
            </a:r>
            <a:r>
              <a:rPr lang="pl-PL" sz="3200" dirty="0"/>
              <a:t>, one for </a:t>
            </a:r>
            <a:r>
              <a:rPr lang="pl-PL" sz="3200" dirty="0" err="1"/>
              <a:t>each</a:t>
            </a:r>
            <a:r>
              <a:rPr lang="pl-PL" sz="3200" dirty="0"/>
              <a:t> UI element, </a:t>
            </a:r>
            <a:r>
              <a:rPr lang="pl-PL" sz="3200" dirty="0" err="1"/>
              <a:t>which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not the </a:t>
            </a:r>
            <a:r>
              <a:rPr lang="pl-PL" sz="3200" dirty="0" err="1"/>
              <a:t>intended</a:t>
            </a:r>
            <a:r>
              <a:rPr lang="pl-PL" sz="3200" dirty="0"/>
              <a:t> </a:t>
            </a:r>
            <a:r>
              <a:rPr lang="pl-PL" sz="3200" dirty="0" err="1"/>
              <a:t>behavior</a:t>
            </a:r>
            <a:r>
              <a:rPr lang="pl-PL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83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5-4</a:t>
            </a:r>
            <a:br>
              <a:rPr lang="pl-PL" dirty="0"/>
            </a:br>
            <a:r>
              <a:rPr lang="pl-PL" dirty="0"/>
              <a:t>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72" y="116632"/>
            <a:ext cx="8568952" cy="3212976"/>
          </a:xfrm>
          <a:ln>
            <a:solidFill>
              <a:schemeClr val="accent1"/>
            </a:solidFill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let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intObservable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sequenceOf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(1, 2, 3, 4, 5, 6) 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observeOn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MainScheduler.sharedInstance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) 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catchErrorJustReturn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(1)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.map { $0 + 1 }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filter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{ $0 &lt; 5 }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shareReplay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(1)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8AA73-7B32-D142-9E72-EF5D404C5173}"/>
              </a:ext>
            </a:extLst>
          </p:cNvPr>
          <p:cNvSpPr/>
          <p:nvPr/>
        </p:nvSpPr>
        <p:spPr>
          <a:xfrm>
            <a:off x="4294212" y="3757196"/>
            <a:ext cx="7718649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let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intDriver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sequenceOf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(1, 2, 3, 4, 5, 6) 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asDriver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(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onErrorJustReturn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 1)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.map { $0 + 1 } </a:t>
            </a:r>
            <a:b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r>
              <a:rPr lang="pl-PL" sz="36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filter</a:t>
            </a:r>
            <a:r>
              <a:rPr lang="pl-PL" sz="3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{ $0 &lt; 5 }</a:t>
            </a:r>
            <a:endParaRPr lang="en-US" sz="36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776B3D2-9461-7C43-822C-03CDBF4E2541}"/>
              </a:ext>
            </a:extLst>
          </p:cNvPr>
          <p:cNvSpPr/>
          <p:nvPr/>
        </p:nvSpPr>
        <p:spPr>
          <a:xfrm rot="1783872">
            <a:off x="2012478" y="3858667"/>
            <a:ext cx="223224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2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- – -</a:t>
            </a:r>
            <a:br>
              <a:rPr lang="pl-PL" dirty="0"/>
            </a:br>
            <a:r>
              <a:rPr lang="pl-PL" dirty="0" err="1"/>
              <a:t>Signal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548680"/>
            <a:ext cx="10971372" cy="432811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pl-PL" sz="3200" i="1" dirty="0">
                <a:latin typeface="Avenir Roman" panose="02000503020000020003" pitchFamily="2" charset="0"/>
              </a:rPr>
              <a:t>A </a:t>
            </a:r>
            <a:r>
              <a:rPr lang="pl-PL" sz="3200" i="1" dirty="0" err="1">
                <a:latin typeface="Avenir Roman" panose="02000503020000020003" pitchFamily="2" charset="0"/>
              </a:rPr>
              <a:t>Signal</a:t>
            </a:r>
            <a:r>
              <a:rPr lang="pl-PL" sz="3200" i="1" dirty="0">
                <a:latin typeface="Avenir Roman" panose="02000503020000020003" pitchFamily="2" charset="0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</a:rPr>
              <a:t>is</a:t>
            </a:r>
            <a:r>
              <a:rPr lang="pl-PL" sz="3200" i="1" dirty="0">
                <a:latin typeface="Avenir Roman" panose="02000503020000020003" pitchFamily="2" charset="0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</a:rPr>
              <a:t>similar</a:t>
            </a:r>
            <a:r>
              <a:rPr lang="pl-PL" sz="3200" i="1" dirty="0">
                <a:latin typeface="Avenir Roman" panose="02000503020000020003" pitchFamily="2" charset="0"/>
              </a:rPr>
              <a:t> to Driver with one </a:t>
            </a:r>
            <a:r>
              <a:rPr lang="pl-PL" sz="3200" i="1" dirty="0" err="1">
                <a:latin typeface="Avenir Roman" panose="02000503020000020003" pitchFamily="2" charset="0"/>
              </a:rPr>
              <a:t>difference</a:t>
            </a:r>
            <a:r>
              <a:rPr lang="pl-PL" sz="3200" i="1" dirty="0">
                <a:latin typeface="Avenir Roman" panose="02000503020000020003" pitchFamily="2" charset="0"/>
              </a:rPr>
              <a:t>, </a:t>
            </a:r>
            <a:r>
              <a:rPr lang="pl-PL" sz="3200" i="1" dirty="0" err="1">
                <a:latin typeface="Avenir Roman" panose="02000503020000020003" pitchFamily="2" charset="0"/>
              </a:rPr>
              <a:t>it</a:t>
            </a:r>
            <a:r>
              <a:rPr lang="pl-PL" sz="3200" i="1" dirty="0">
                <a:latin typeface="Avenir Roman" panose="02000503020000020003" pitchFamily="2" charset="0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</a:rPr>
              <a:t>does</a:t>
            </a:r>
            <a:r>
              <a:rPr lang="pl-PL" sz="3200" i="1" dirty="0">
                <a:latin typeface="Avenir Roman" panose="02000503020000020003" pitchFamily="2" charset="0"/>
              </a:rPr>
              <a:t> not replay the </a:t>
            </a:r>
            <a:r>
              <a:rPr lang="pl-PL" sz="3200" i="1" dirty="0" err="1">
                <a:latin typeface="Avenir Roman" panose="02000503020000020003" pitchFamily="2" charset="0"/>
              </a:rPr>
              <a:t>latest</a:t>
            </a:r>
            <a:r>
              <a:rPr lang="pl-PL" sz="3200" i="1" dirty="0">
                <a:latin typeface="Avenir Roman" panose="02000503020000020003" pitchFamily="2" charset="0"/>
              </a:rPr>
              <a:t> event on </a:t>
            </a:r>
            <a:r>
              <a:rPr lang="pl-PL" sz="3200" i="1" dirty="0" err="1">
                <a:latin typeface="Avenir Roman" panose="02000503020000020003" pitchFamily="2" charset="0"/>
              </a:rPr>
              <a:t>subscription</a:t>
            </a:r>
            <a:endParaRPr lang="pl-PL" sz="3200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endParaRPr lang="pl-PL" i="1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dirty="0">
                <a:latin typeface="Avenir Roman" panose="02000503020000020003" pitchFamily="2" charset="0"/>
              </a:rPr>
              <a:t>A </a:t>
            </a:r>
            <a:r>
              <a:rPr lang="pl-PL" dirty="0" err="1">
                <a:latin typeface="Avenir Roman" panose="02000503020000020003" pitchFamily="2" charset="0"/>
              </a:rPr>
              <a:t>Signal</a:t>
            </a:r>
            <a:r>
              <a:rPr lang="pl-PL" dirty="0">
                <a:latin typeface="Avenir Roman" panose="02000503020000020003" pitchFamily="2" charset="0"/>
              </a:rPr>
              <a:t>: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Can't</a:t>
            </a:r>
            <a:r>
              <a:rPr lang="pl-PL" dirty="0">
                <a:latin typeface="Avenir Roman" panose="02000503020000020003" pitchFamily="2" charset="0"/>
              </a:rPr>
              <a:t> error out.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Delivers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events</a:t>
            </a:r>
            <a:r>
              <a:rPr lang="pl-PL" dirty="0">
                <a:latin typeface="Avenir Roman" panose="02000503020000020003" pitchFamily="2" charset="0"/>
              </a:rPr>
              <a:t> on </a:t>
            </a:r>
            <a:r>
              <a:rPr lang="pl-PL" dirty="0" err="1">
                <a:latin typeface="Avenir Roman" panose="02000503020000020003" pitchFamily="2" charset="0"/>
              </a:rPr>
              <a:t>Main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Scheduler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Shares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computational</a:t>
            </a:r>
            <a:r>
              <a:rPr lang="pl-PL" dirty="0">
                <a:latin typeface="Avenir Roman" panose="02000503020000020003" pitchFamily="2" charset="0"/>
              </a:rPr>
              <a:t> </a:t>
            </a:r>
            <a:r>
              <a:rPr lang="pl-PL" dirty="0" err="1">
                <a:latin typeface="Avenir Roman" panose="02000503020000020003" pitchFamily="2" charset="0"/>
              </a:rPr>
              <a:t>resources</a:t>
            </a:r>
            <a:r>
              <a:rPr lang="pl-PL" dirty="0">
                <a:latin typeface="Avenir Roman" panose="02000503020000020003" pitchFamily="2" charset="0"/>
              </a:rPr>
              <a:t> (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</a:t>
            </a:r>
            <a:r>
              <a:rPr lang="pl-PL" dirty="0" err="1">
                <a:latin typeface="Avenir Roman" panose="02000503020000020003" pitchFamily="2" charset="0"/>
              </a:rPr>
              <a:t>scope</a:t>
            </a:r>
            <a:r>
              <a:rPr lang="pl-PL" dirty="0">
                <a:latin typeface="Avenir Roman" panose="02000503020000020003" pitchFamily="2" charset="0"/>
              </a:rPr>
              <a:t>: .</a:t>
            </a:r>
            <a:r>
              <a:rPr lang="pl-PL" dirty="0" err="1">
                <a:latin typeface="Avenir Roman" panose="02000503020000020003" pitchFamily="2" charset="0"/>
              </a:rPr>
              <a:t>whileConnected</a:t>
            </a:r>
            <a:r>
              <a:rPr lang="pl-PL" dirty="0">
                <a:latin typeface="Avenir Roman" panose="02000503020000020003" pitchFamily="2" charset="0"/>
              </a:rPr>
              <a:t>)).</a:t>
            </a:r>
          </a:p>
          <a:p>
            <a:r>
              <a:rPr lang="pl-PL" dirty="0" err="1">
                <a:latin typeface="Avenir Roman" panose="02000503020000020003" pitchFamily="2" charset="0"/>
              </a:rPr>
              <a:t>Does</a:t>
            </a:r>
            <a:r>
              <a:rPr lang="pl-PL" dirty="0">
                <a:latin typeface="Avenir Roman" panose="02000503020000020003" pitchFamily="2" charset="0"/>
              </a:rPr>
              <a:t> NOT replay </a:t>
            </a:r>
            <a:r>
              <a:rPr lang="pl-PL" dirty="0" err="1">
                <a:latin typeface="Avenir Roman" panose="02000503020000020003" pitchFamily="2" charset="0"/>
              </a:rPr>
              <a:t>elements</a:t>
            </a:r>
            <a:r>
              <a:rPr lang="pl-PL" dirty="0">
                <a:latin typeface="Avenir Roman" panose="02000503020000020003" pitchFamily="2" charset="0"/>
              </a:rPr>
              <a:t> on </a:t>
            </a:r>
            <a:r>
              <a:rPr lang="pl-PL" dirty="0" err="1">
                <a:latin typeface="Avenir Roman" panose="02000503020000020003" pitchFamily="2" charset="0"/>
              </a:rPr>
              <a:t>subscription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Agenda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lvl="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Cold</a:t>
            </a:r>
            <a:r>
              <a:rPr lang="pl-PL" dirty="0">
                <a:latin typeface="Avenir Roman" panose="02000503020000020003" pitchFamily="2" charset="0"/>
              </a:rPr>
              <a:t> and Hot </a:t>
            </a:r>
            <a:r>
              <a:rPr lang="pl-PL" dirty="0" err="1">
                <a:latin typeface="Avenir Roman" panose="02000503020000020003" pitchFamily="2" charset="0"/>
              </a:rPr>
              <a:t>Observables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Publish</a:t>
            </a:r>
            <a:r>
              <a:rPr lang="pl-PL" dirty="0">
                <a:latin typeface="Avenir Roman" panose="02000503020000020003" pitchFamily="2" charset="0"/>
              </a:rPr>
              <a:t>, Connect, </a:t>
            </a:r>
            <a:r>
              <a:rPr lang="pl-PL" dirty="0" err="1">
                <a:latin typeface="Avenir Roman" panose="02000503020000020003" pitchFamily="2" charset="0"/>
              </a:rPr>
              <a:t>RefCount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, </a:t>
            </a:r>
            <a:r>
              <a:rPr lang="pl-PL" dirty="0" err="1">
                <a:latin typeface="Avenir Roman" panose="02000503020000020003" pitchFamily="2" charset="0"/>
              </a:rPr>
              <a:t>Share</a:t>
            </a:r>
            <a:r>
              <a:rPr lang="pl-PL" dirty="0">
                <a:latin typeface="Avenir Roman" panose="02000503020000020003" pitchFamily="2" charset="0"/>
              </a:rPr>
              <a:t>(replay: x)</a:t>
            </a: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Subjects</a:t>
            </a:r>
            <a:endParaRPr lang="pl-PL" dirty="0">
              <a:latin typeface="Avenir Roman" panose="02000503020000020003" pitchFamily="2" charset="0"/>
            </a:endParaRP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Division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reacting</a:t>
            </a:r>
            <a:r>
              <a:rPr lang="pl-PL" dirty="0">
                <a:latin typeface="Avenir Roman" panose="02000503020000020003" pitchFamily="2" charset="0"/>
              </a:rPr>
              <a:t> to </a:t>
            </a:r>
            <a:r>
              <a:rPr lang="pl-PL" dirty="0" err="1">
                <a:latin typeface="Avenir Roman" panose="02000503020000020003" pitchFamily="2" charset="0"/>
              </a:rPr>
              <a:t>Errors</a:t>
            </a:r>
            <a:r>
              <a:rPr lang="pl-PL" dirty="0">
                <a:latin typeface="Avenir Roman" panose="02000503020000020003" pitchFamily="2" charset="0"/>
              </a:rPr>
              <a:t>.</a:t>
            </a:r>
          </a:p>
          <a:p>
            <a:pPr marL="514350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ObserveOn</a:t>
            </a:r>
            <a:r>
              <a:rPr lang="pl-PL" dirty="0">
                <a:latin typeface="Avenir Roman" panose="02000503020000020003" pitchFamily="2" charset="0"/>
              </a:rPr>
              <a:t> and </a:t>
            </a:r>
            <a:r>
              <a:rPr lang="pl-PL" dirty="0" err="1">
                <a:latin typeface="Avenir Roman" panose="02000503020000020003" pitchFamily="2" charset="0"/>
              </a:rPr>
              <a:t>SubscribeOn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pl-PL" dirty="0">
                <a:latin typeface="Avenir Roman" panose="02000503020000020003" pitchFamily="2" charset="0"/>
              </a:rPr>
              <a:t>Driver</a:t>
            </a:r>
          </a:p>
          <a:p>
            <a:pPr marL="901700" lvl="1" indent="-514350">
              <a:buAutoNum type="arabicPeriod"/>
            </a:pPr>
            <a:r>
              <a:rPr lang="pl-PL" dirty="0" err="1">
                <a:latin typeface="Avenir Roman" panose="02000503020000020003" pitchFamily="2" charset="0"/>
              </a:rPr>
              <a:t>Signal</a:t>
            </a: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  <a:p>
            <a:pPr marL="514350" indent="-514350">
              <a:buAutoNum type="arabicPeriod"/>
            </a:pPr>
            <a:endParaRPr lang="pl-PL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6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Cold</a:t>
            </a:r>
            <a:r>
              <a:rPr lang="pl-PL" dirty="0"/>
              <a:t> vs Hot </a:t>
            </a:r>
            <a:r>
              <a:rPr lang="pl-PL" dirty="0" err="1"/>
              <a:t>Observables</a:t>
            </a:r>
            <a:endParaRPr lang="pl-PL" dirty="0"/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/>
            <a:r>
              <a:rPr lang="en-US" dirty="0">
                <a:latin typeface="Avenir Roman" panose="02000503020000020003" pitchFamily="2" charset="0"/>
              </a:rPr>
              <a:t>Active (HOT) sequences start producing notifications </a:t>
            </a:r>
            <a:r>
              <a:rPr lang="en-US" b="1" dirty="0">
                <a:latin typeface="Avenir Roman" panose="02000503020000020003" pitchFamily="2" charset="0"/>
              </a:rPr>
              <a:t>all the time</a:t>
            </a:r>
            <a:r>
              <a:rPr lang="en-US" dirty="0">
                <a:latin typeface="Avenir Roman" panose="02000503020000020003" pitchFamily="2" charset="0"/>
              </a:rPr>
              <a:t> regardless of subscriptions</a:t>
            </a:r>
            <a:endParaRPr lang="pl-PL" dirty="0">
              <a:latin typeface="Avenir Roman" panose="02000503020000020003" pitchFamily="2" charset="0"/>
            </a:endParaRPr>
          </a:p>
          <a:p>
            <a:pPr lvl="0"/>
            <a:r>
              <a:rPr lang="en-US" dirty="0">
                <a:latin typeface="Avenir Roman" panose="02000503020000020003" pitchFamily="2" charset="0"/>
              </a:rPr>
              <a:t>Passive (COLD) sequences start producing notifications </a:t>
            </a:r>
            <a:r>
              <a:rPr lang="en-US" b="1" dirty="0">
                <a:latin typeface="Avenir Roman" panose="02000503020000020003" pitchFamily="2" charset="0"/>
              </a:rPr>
              <a:t>on request</a:t>
            </a:r>
            <a:r>
              <a:rPr lang="en-US" dirty="0">
                <a:latin typeface="Avenir Roman" panose="02000503020000020003" pitchFamily="2" charset="0"/>
              </a:rPr>
              <a:t> (when subscribed to/when asked about it)</a:t>
            </a:r>
            <a:endParaRPr lang="pl-PL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Roman" panose="02000503020000020003" pitchFamily="2" charset="0"/>
              </a:rPr>
              <a:t>Example of a passive sequence might be a network request which is triggered by subscribing to it. On the other hand, active sequences are web socket connections, timer events or text values coming from a </a:t>
            </a:r>
            <a:r>
              <a:rPr lang="en-US" dirty="0" err="1">
                <a:latin typeface="Avenir Roman" panose="02000503020000020003" pitchFamily="2" charset="0"/>
              </a:rPr>
              <a:t>UITextField</a:t>
            </a:r>
            <a:r>
              <a:rPr lang="en-US" dirty="0">
                <a:latin typeface="Avenir Roman" panose="02000503020000020003" pitchFamily="2" charset="0"/>
              </a:rPr>
              <a:t>.</a:t>
            </a:r>
            <a:endParaRPr lang="pl-PL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ExampleOne</a:t>
            </a:r>
            <a:r>
              <a:rPr lang="pl-PL" dirty="0"/>
              <a:t> – One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()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publish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()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is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used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,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transforms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an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ordinary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to “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connectable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”. </a:t>
            </a:r>
          </a:p>
          <a:p>
            <a:pPr marL="0" indent="0">
              <a:buNone/>
            </a:pPr>
            <a:endParaRPr lang="pl-PL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>
              <a:buNone/>
            </a:pP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Formal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definition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dirty="0" err="1">
                <a:latin typeface="Avenir Roman" panose="02000503020000020003" pitchFamily="2" charset="0"/>
                <a:cs typeface="Arial Hebrew Scholar" pitchFamily="2" charset="-79"/>
              </a:rPr>
              <a:t>says</a:t>
            </a: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:</a:t>
            </a:r>
          </a:p>
          <a:p>
            <a:endParaRPr lang="pl-PL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>
              <a:buNone/>
            </a:pP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A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connectable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resembles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an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ordinary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Observable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except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that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does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not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begin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emitting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items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subscribed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to. It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only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emits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items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the Connect operator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is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 applied to </a:t>
            </a:r>
            <a:r>
              <a:rPr lang="pl-PL" sz="3300" i="1" dirty="0" err="1">
                <a:latin typeface="Avenir Roman" panose="02000503020000020003" pitchFamily="2" charset="0"/>
                <a:cs typeface="Arial Hebrew Scholar" pitchFamily="2" charset="-79"/>
              </a:rPr>
              <a:t>it</a:t>
            </a:r>
            <a:r>
              <a:rPr lang="pl-PL" sz="3300" i="1" dirty="0">
                <a:latin typeface="Avenir Roman" panose="02000503020000020003" pitchFamily="2" charset="0"/>
                <a:cs typeface="Arial Hebrew Scholar" pitchFamily="2" charset="-79"/>
              </a:rPr>
              <a:t>.</a:t>
            </a:r>
          </a:p>
          <a:p>
            <a:pPr marL="0" indent="0">
              <a:buNone/>
            </a:pPr>
            <a:r>
              <a:rPr lang="pl-PL" dirty="0">
                <a:latin typeface="Avenir Roman" panose="02000503020000020003" pitchFamily="2" charset="0"/>
                <a:cs typeface="Arial Hebrew Scholar" pitchFamily="2" charset="-79"/>
              </a:rPr>
              <a:t>    </a:t>
            </a:r>
          </a:p>
          <a:p>
            <a:pPr marL="0" indent="0">
              <a:buNone/>
            </a:pPr>
            <a:endParaRPr lang="pl-PL" dirty="0">
              <a:latin typeface="Avenir Roman" panose="02000503020000020003" pitchFamily="2" charset="0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 err="1"/>
              <a:t>ExampleOne</a:t>
            </a:r>
            <a:r>
              <a:rPr lang="pl-PL" dirty="0"/>
              <a:t> – </a:t>
            </a:r>
            <a:r>
              <a:rPr lang="pl-PL" dirty="0" err="1"/>
              <a:t>Two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() + Connect() = Hot </a:t>
            </a:r>
            <a:r>
              <a:rPr lang="pl-PL" dirty="0" err="1"/>
              <a:t>Observable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ConnectableObservable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starts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emmiting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events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exactly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in the moment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when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connect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()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gets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called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1-3</a:t>
            </a:r>
            <a:br>
              <a:rPr lang="pl-PL" dirty="0"/>
            </a:br>
            <a:r>
              <a:rPr lang="pl-PL" dirty="0" err="1"/>
              <a:t>Publish</a:t>
            </a:r>
            <a:r>
              <a:rPr lang="pl-PL" dirty="0"/>
              <a:t>() + </a:t>
            </a:r>
            <a:r>
              <a:rPr lang="pl-PL" dirty="0" err="1"/>
              <a:t>refCount</a:t>
            </a:r>
            <a:r>
              <a:rPr lang="pl-PL" dirty="0"/>
              <a:t>()</a:t>
            </a:r>
          </a:p>
        </p:txBody>
      </p:sp>
      <p:sp>
        <p:nvSpPr>
          <p:cNvPr id="14" name="Zawartość — symbol zastępczy 13"/>
          <p:cNvSpPr>
            <a:spLocks noGrp="1"/>
          </p:cNvSpPr>
          <p:nvPr>
            <p:ph idx="1"/>
          </p:nvPr>
        </p:nvSpPr>
        <p:spPr/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latin typeface="Avenir Roman" panose="02000503020000020003" pitchFamily="2" charset="0"/>
              </a:rPr>
              <a:t>Publish</a:t>
            </a:r>
            <a:r>
              <a:rPr lang="pl-PL" sz="3200" dirty="0">
                <a:latin typeface="Avenir Roman" panose="02000503020000020003" pitchFamily="2" charset="0"/>
              </a:rPr>
              <a:t>().</a:t>
            </a:r>
            <a:r>
              <a:rPr lang="pl-PL" sz="3200" dirty="0" err="1">
                <a:latin typeface="Avenir Roman" panose="02000503020000020003" pitchFamily="2" charset="0"/>
              </a:rPr>
              <a:t>refcount</a:t>
            </a:r>
            <a:r>
              <a:rPr lang="pl-PL" sz="3200" dirty="0">
                <a:latin typeface="Avenir Roman" panose="02000503020000020003" pitchFamily="2" charset="0"/>
              </a:rPr>
              <a:t>()/</a:t>
            </a:r>
            <a:r>
              <a:rPr lang="pl-PL" sz="3200" dirty="0" err="1">
                <a:latin typeface="Avenir Roman" panose="02000503020000020003" pitchFamily="2" charset="0"/>
              </a:rPr>
              <a:t>share</a:t>
            </a:r>
            <a:r>
              <a:rPr lang="pl-PL" sz="3200" dirty="0">
                <a:latin typeface="Avenir Roman" panose="02000503020000020003" pitchFamily="2" charset="0"/>
              </a:rPr>
              <a:t>() </a:t>
            </a:r>
            <a:r>
              <a:rPr lang="pl-PL" sz="3200" dirty="0" err="1">
                <a:latin typeface="Avenir Roman" panose="02000503020000020003" pitchFamily="2" charset="0"/>
              </a:rPr>
              <a:t>keeps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track</a:t>
            </a:r>
            <a:r>
              <a:rPr lang="pl-PL" sz="3200" dirty="0">
                <a:latin typeface="Avenir Roman" panose="02000503020000020003" pitchFamily="2" charset="0"/>
              </a:rPr>
              <a:t> of </a:t>
            </a:r>
            <a:r>
              <a:rPr lang="pl-PL" sz="3200" dirty="0" err="1">
                <a:latin typeface="Avenir Roman" panose="02000503020000020003" pitchFamily="2" charset="0"/>
              </a:rPr>
              <a:t>how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many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other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observers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subscribe</a:t>
            </a:r>
            <a:r>
              <a:rPr lang="pl-PL" sz="3200" dirty="0">
                <a:latin typeface="Avenir Roman" panose="02000503020000020003" pitchFamily="2" charset="0"/>
              </a:rPr>
              <a:t> to </a:t>
            </a:r>
            <a:r>
              <a:rPr lang="pl-PL" sz="3200" dirty="0" err="1">
                <a:latin typeface="Avenir Roman" panose="02000503020000020003" pitchFamily="2" charset="0"/>
              </a:rPr>
              <a:t>observable</a:t>
            </a:r>
            <a:r>
              <a:rPr lang="pl-PL" sz="3200" dirty="0">
                <a:latin typeface="Avenir Roman" panose="02000503020000020003" pitchFamily="2" charset="0"/>
              </a:rPr>
              <a:t> and </a:t>
            </a:r>
            <a:r>
              <a:rPr lang="pl-PL" sz="3200" dirty="0" err="1">
                <a:latin typeface="Avenir Roman" panose="02000503020000020003" pitchFamily="2" charset="0"/>
              </a:rPr>
              <a:t>does</a:t>
            </a:r>
            <a:r>
              <a:rPr lang="pl-PL" sz="3200" dirty="0">
                <a:latin typeface="Avenir Roman" panose="02000503020000020003" pitchFamily="2" charset="0"/>
              </a:rPr>
              <a:t> not </a:t>
            </a:r>
            <a:r>
              <a:rPr lang="pl-PL" sz="3200" dirty="0" err="1">
                <a:latin typeface="Avenir Roman" panose="02000503020000020003" pitchFamily="2" charset="0"/>
              </a:rPr>
              <a:t>disconnect</a:t>
            </a:r>
            <a:r>
              <a:rPr lang="pl-PL" sz="3200" dirty="0">
                <a:latin typeface="Avenir Roman" panose="02000503020000020003" pitchFamily="2" charset="0"/>
              </a:rPr>
              <a:t> from the </a:t>
            </a:r>
            <a:r>
              <a:rPr lang="pl-PL" sz="3200" dirty="0" err="1">
                <a:latin typeface="Avenir Roman" panose="02000503020000020003" pitchFamily="2" charset="0"/>
              </a:rPr>
              <a:t>observable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until</a:t>
            </a:r>
            <a:r>
              <a:rPr lang="pl-PL" sz="3200" dirty="0">
                <a:latin typeface="Avenir Roman" panose="02000503020000020003" pitchFamily="2" charset="0"/>
              </a:rPr>
              <a:t> the </a:t>
            </a:r>
            <a:r>
              <a:rPr lang="pl-PL" sz="3200" dirty="0" err="1">
                <a:latin typeface="Avenir Roman" panose="02000503020000020003" pitchFamily="2" charset="0"/>
              </a:rPr>
              <a:t>last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observer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has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done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so</a:t>
            </a:r>
            <a:r>
              <a:rPr lang="pl-PL" sz="3200" dirty="0">
                <a:latin typeface="Avenir Roman" panose="02000503020000020003" pitchFamily="2" charset="0"/>
              </a:rPr>
              <a:t>. </a:t>
            </a:r>
          </a:p>
          <a:p>
            <a:pPr marL="0" indent="0">
              <a:buNone/>
            </a:pPr>
            <a:endParaRPr lang="pl-PL" sz="3200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r>
              <a:rPr lang="pl-PL" sz="3200" dirty="0">
                <a:latin typeface="Avenir Roman" panose="02000503020000020003" pitchFamily="2" charset="0"/>
              </a:rPr>
              <a:t>In </a:t>
            </a:r>
            <a:r>
              <a:rPr lang="pl-PL" sz="3200" dirty="0" err="1">
                <a:latin typeface="Avenir Roman" panose="02000503020000020003" pitchFamily="2" charset="0"/>
              </a:rPr>
              <a:t>other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words</a:t>
            </a:r>
            <a:r>
              <a:rPr lang="pl-PL" sz="3200" dirty="0">
                <a:latin typeface="Avenir Roman" panose="02000503020000020003" pitchFamily="2" charset="0"/>
              </a:rPr>
              <a:t>, </a:t>
            </a:r>
            <a:r>
              <a:rPr lang="pl-PL" sz="3200" dirty="0" err="1">
                <a:latin typeface="Avenir Roman" panose="02000503020000020003" pitchFamily="2" charset="0"/>
              </a:rPr>
              <a:t>when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subscriptions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counter</a:t>
            </a:r>
            <a:r>
              <a:rPr lang="pl-PL" sz="3200" dirty="0">
                <a:latin typeface="Avenir Roman" panose="02000503020000020003" pitchFamily="2" charset="0"/>
              </a:rPr>
              <a:t> drops down to zero, </a:t>
            </a:r>
            <a:r>
              <a:rPr lang="pl-PL" sz="3200" dirty="0" err="1">
                <a:latin typeface="Avenir Roman" panose="02000503020000020003" pitchFamily="2" charset="0"/>
              </a:rPr>
              <a:t>observable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is</a:t>
            </a:r>
            <a:r>
              <a:rPr lang="pl-PL" sz="3200" dirty="0">
                <a:latin typeface="Avenir Roman" panose="02000503020000020003" pitchFamily="2" charset="0"/>
              </a:rPr>
              <a:t> “</a:t>
            </a:r>
            <a:r>
              <a:rPr lang="pl-PL" sz="3200" dirty="0" err="1">
                <a:latin typeface="Avenir Roman" panose="02000503020000020003" pitchFamily="2" charset="0"/>
              </a:rPr>
              <a:t>killed</a:t>
            </a:r>
            <a:r>
              <a:rPr lang="pl-PL" sz="3200" dirty="0">
                <a:latin typeface="Avenir Roman" panose="02000503020000020003" pitchFamily="2" charset="0"/>
              </a:rPr>
              <a:t>” and </a:t>
            </a:r>
            <a:r>
              <a:rPr lang="pl-PL" sz="3200" dirty="0" err="1">
                <a:latin typeface="Avenir Roman" panose="02000503020000020003" pitchFamily="2" charset="0"/>
              </a:rPr>
              <a:t>does</a:t>
            </a:r>
            <a:r>
              <a:rPr lang="pl-PL" sz="3200" dirty="0">
                <a:latin typeface="Avenir Roman" panose="02000503020000020003" pitchFamily="2" charset="0"/>
              </a:rPr>
              <a:t> not </a:t>
            </a:r>
            <a:r>
              <a:rPr lang="pl-PL" sz="3200" dirty="0" err="1">
                <a:latin typeface="Avenir Roman" panose="02000503020000020003" pitchFamily="2" charset="0"/>
              </a:rPr>
              <a:t>produce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any</a:t>
            </a:r>
            <a:r>
              <a:rPr lang="pl-PL" sz="3200" dirty="0">
                <a:latin typeface="Avenir Roman" panose="02000503020000020003" pitchFamily="2" charset="0"/>
              </a:rPr>
              <a:t> </a:t>
            </a:r>
            <a:r>
              <a:rPr lang="pl-PL" sz="3200" dirty="0" err="1">
                <a:latin typeface="Avenir Roman" panose="02000503020000020003" pitchFamily="2" charset="0"/>
              </a:rPr>
              <a:t>elements</a:t>
            </a:r>
            <a:r>
              <a:rPr lang="pl-PL" sz="3200" dirty="0">
                <a:latin typeface="Avenir Roman" panose="02000503020000020003" pitchFamily="2" charset="0"/>
              </a:rPr>
              <a:t>.</a:t>
            </a:r>
          </a:p>
          <a:p>
            <a:pPr marL="0" indent="0">
              <a:buNone/>
            </a:pPr>
            <a:endParaRPr lang="pl-PL" sz="3200" dirty="0">
              <a:latin typeface="Avenir Roman" panose="02000503020000020003" pitchFamily="2" charset="0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069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2-1</a:t>
            </a:r>
            <a:br>
              <a:rPr lang="pl-PL" dirty="0"/>
            </a:br>
            <a:r>
              <a:rPr lang="pl-PL" dirty="0"/>
              <a:t>Network </a:t>
            </a:r>
            <a:r>
              <a:rPr lang="pl-PL" dirty="0" err="1"/>
              <a:t>Request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URLSession.shared.rx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and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two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/>
              <a:t>2-2</a:t>
            </a:r>
            <a:br>
              <a:rPr lang="pl-PL" dirty="0"/>
            </a:br>
            <a:r>
              <a:rPr lang="pl-PL" dirty="0"/>
              <a:t>Network </a:t>
            </a:r>
            <a:r>
              <a:rPr lang="pl-PL" dirty="0" err="1"/>
              <a:t>Request</a:t>
            </a:r>
            <a:r>
              <a:rPr lang="pl-PL" dirty="0"/>
              <a:t> + </a:t>
            </a:r>
            <a:r>
              <a:rPr lang="pl-PL" dirty="0" err="1"/>
              <a:t>share</a:t>
            </a:r>
            <a:r>
              <a:rPr lang="pl-PL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6A3421-3AFA-2344-8755-24519CD7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public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func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share</a:t>
            </a:r>
            <a:endParaRPr lang="pl-PL" sz="3200" i="1" dirty="0">
              <a:latin typeface="Avenir Roman" panose="02000503020000020003" pitchFamily="2" charset="0"/>
              <a:cs typeface="Arial Hebrew Scholar" pitchFamily="2" charset="-79"/>
            </a:endParaRP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(replay: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Int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0, </a:t>
            </a:r>
          </a:p>
          <a:p>
            <a:pPr marL="0" indent="0" algn="ctr">
              <a:buNone/>
            </a:pP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: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RxSwift.SubjectLifetimeScope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 = .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whileConnected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) </a:t>
            </a:r>
          </a:p>
          <a:p>
            <a:pPr marL="0" indent="0" algn="ctr">
              <a:buNone/>
            </a:pP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-&gt; 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RxSwift.Observable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&lt;</a:t>
            </a:r>
            <a:r>
              <a:rPr lang="pl-PL" sz="3200" i="1" dirty="0" err="1">
                <a:latin typeface="Avenir Roman" panose="02000503020000020003" pitchFamily="2" charset="0"/>
                <a:cs typeface="Arial Hebrew Scholar" pitchFamily="2" charset="-79"/>
              </a:rPr>
              <a:t>Self.E</a:t>
            </a:r>
            <a:r>
              <a:rPr lang="pl-PL" sz="3200" i="1" dirty="0">
                <a:latin typeface="Avenir Roman" panose="02000503020000020003" pitchFamily="2" charset="0"/>
                <a:cs typeface="Arial Hebrew Scholar" pitchFamily="2" charset="-79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(16:9)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666150_TF02801084.potx" id="{35614013-17F3-4202-8503-DA2833A6440F}" vid="{6DEDBFA0-50A8-4CED-AEBF-ED525B81C982}"/>
    </a:ext>
  </a:extLst>
</a:theme>
</file>

<file path=ppt/theme/theme2.xml><?xml version="1.0" encoding="utf-8"?>
<a:theme xmlns:a="http://schemas.openxmlformats.org/drawingml/2006/main" name="Motyw pakietu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Marketing (16:9)</Template>
  <TotalTime>9443</TotalTime>
  <Words>903</Words>
  <Application>Microsoft Macintosh PowerPoint</Application>
  <PresentationFormat>Custom</PresentationFormat>
  <Paragraphs>186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Apple Symbols</vt:lpstr>
      <vt:lpstr>Arial</vt:lpstr>
      <vt:lpstr>Arial Hebrew Scholar</vt:lpstr>
      <vt:lpstr>Avenir Roman</vt:lpstr>
      <vt:lpstr>Corbel</vt:lpstr>
      <vt:lpstr>Marketing (16:9)</vt:lpstr>
      <vt:lpstr>RxSwift</vt:lpstr>
      <vt:lpstr>Agenda</vt:lpstr>
      <vt:lpstr>Agenda</vt:lpstr>
      <vt:lpstr>Cold vs Hot Observables</vt:lpstr>
      <vt:lpstr>ExampleOne – One Publish()</vt:lpstr>
      <vt:lpstr>ExampleOne – Two Publish() + Connect() = Hot Observable</vt:lpstr>
      <vt:lpstr>1-3 Publish() + refCount()</vt:lpstr>
      <vt:lpstr>2-1 Network Request</vt:lpstr>
      <vt:lpstr>2-2 Network Request + share()</vt:lpstr>
      <vt:lpstr>2-3 Network Request + share(replay: x)</vt:lpstr>
      <vt:lpstr>3-1 Publish Subject</vt:lpstr>
      <vt:lpstr>3-2 Behavior Subject</vt:lpstr>
      <vt:lpstr>3-3 Replay Subject</vt:lpstr>
      <vt:lpstr>4 ObserveOn and SubscribeOn</vt:lpstr>
      <vt:lpstr>4 ObserveOn and SubscribeOn</vt:lpstr>
      <vt:lpstr>4 Replay Subject</vt:lpstr>
      <vt:lpstr>4-1 subscribeOn operator</vt:lpstr>
      <vt:lpstr>4-2 subscribeOn operator</vt:lpstr>
      <vt:lpstr>Drivers</vt:lpstr>
      <vt:lpstr> Drivers</vt:lpstr>
      <vt:lpstr>5-1,2 Drivers</vt:lpstr>
      <vt:lpstr>5-4 Drivers</vt:lpstr>
      <vt:lpstr>- – - Signal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RxSwift</dc:title>
  <dc:creator>Kamil Buczel</dc:creator>
  <cp:lastModifiedBy>Kamil Buczel</cp:lastModifiedBy>
  <cp:revision>23</cp:revision>
  <dcterms:created xsi:type="dcterms:W3CDTF">2019-05-20T20:29:04Z</dcterms:created>
  <dcterms:modified xsi:type="dcterms:W3CDTF">2019-05-27T19:52:05Z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